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96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09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59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91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30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91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85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20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31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2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59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912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263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02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20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0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10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9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07DE6-0DFF-4EB1-843A-B4A626D363E5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2B131-4B3A-4E38-B53B-A9EFA383B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532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8680" y="846481"/>
            <a:ext cx="9440034" cy="4247270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гармонизация государственной системы технического регулирования РК с международными системами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9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Техническое регулирование - </a:t>
            </a:r>
            <a:r>
              <a:rPr lang="ru-R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правовое регулирование отношений в трех областях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1141" y="2421554"/>
            <a:ext cx="3440420" cy="31621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</a:rPr>
              <a:t>в области установления, применения и исполнения обязательных требований к продукции, процессам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008374" y="2421554"/>
            <a:ext cx="3318387" cy="31621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</a:rPr>
              <a:t>в области применения на добровольной основе требований к продукции, процессам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8525" y="2955511"/>
            <a:ext cx="3002884" cy="209422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</a:rPr>
              <a:t>в области оценки соответствия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25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/>
          <p:cNvSpPr/>
          <p:nvPr/>
        </p:nvSpPr>
        <p:spPr>
          <a:xfrm>
            <a:off x="353961" y="2246599"/>
            <a:ext cx="9733935" cy="796413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 и здоровья граждан</a:t>
            </a:r>
          </a:p>
        </p:txBody>
      </p:sp>
      <p:sp>
        <p:nvSpPr>
          <p:cNvPr id="5" name="Шеврон 4"/>
          <p:cNvSpPr/>
          <p:nvPr/>
        </p:nvSpPr>
        <p:spPr>
          <a:xfrm>
            <a:off x="353962" y="3578798"/>
            <a:ext cx="9733934" cy="1220236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охраны окружающей среды, предупреждения действий, вводящих в заблуждение </a:t>
            </a:r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потребителей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Шеврон 5"/>
          <p:cNvSpPr/>
          <p:nvPr/>
        </p:nvSpPr>
        <p:spPr>
          <a:xfrm>
            <a:off x="353962" y="5334820"/>
            <a:ext cx="9733934" cy="888999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устранения необоснованных ограничений во взаимной торговле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83110" y="529658"/>
            <a:ext cx="9261986" cy="118115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технического регулирования</a:t>
            </a:r>
            <a:endParaRPr lang="ru-RU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100197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технического регулирования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824674"/>
            <a:ext cx="9905999" cy="26912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совокупность регулирующих мер, которые необходимо применять в разном сочетании по определенным правилам для достижения целей технического регулирования в конкретном секторе экономики</a:t>
            </a:r>
            <a:endParaRPr lang="ru-RU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7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Типы моделей технического регулирования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 rot="5400000">
            <a:off x="2603090" y="1496962"/>
            <a:ext cx="1032387" cy="2462981"/>
          </a:xfrm>
          <a:prstGeom prst="homePlat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А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 rot="5400000">
            <a:off x="8374624" y="1496962"/>
            <a:ext cx="1032387" cy="2462981"/>
          </a:xfrm>
          <a:prstGeom prst="homePlat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В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58644" y="3613354"/>
            <a:ext cx="4321278" cy="289349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модель, предполагающая применение технических регламентов, в которых устанавливаются конкретные требования к продукции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67050" y="3583857"/>
            <a:ext cx="4247534" cy="292299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модель, предполагающая применение технических регламентов, в которых устанавливаются общие требования к продукции с использованием метода ссылок на стандарты</a:t>
            </a:r>
          </a:p>
        </p:txBody>
      </p:sp>
    </p:spTree>
    <p:extLst>
      <p:ext uri="{BB962C8B-B14F-4D97-AF65-F5344CB8AC3E}">
        <p14:creationId xmlns:p14="http://schemas.microsoft.com/office/powerpoint/2010/main" val="266242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01992" y="235974"/>
            <a:ext cx="10257505" cy="14600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kk-K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перехода на международную модель технического регулирования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772696" y="1932039"/>
            <a:ext cx="6843253" cy="4660489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безопасности продукции и процессов для жизни и здоровья человека и окружающей среды, повышение конкурентоспособности отечественной продукции, а также устранение технических барьеров в торговле</a:t>
            </a:r>
          </a:p>
        </p:txBody>
      </p:sp>
    </p:spTree>
    <p:extLst>
      <p:ext uri="{BB962C8B-B14F-4D97-AF65-F5344CB8AC3E}">
        <p14:creationId xmlns:p14="http://schemas.microsoft.com/office/powerpoint/2010/main" val="199626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5"/>
          <p:cNvSpPr/>
          <p:nvPr/>
        </p:nvSpPr>
        <p:spPr>
          <a:xfrm>
            <a:off x="2676830" y="621174"/>
            <a:ext cx="8967020" cy="943897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законодательства в области технического регулирования</a:t>
            </a:r>
          </a:p>
        </p:txBody>
      </p:sp>
      <p:sp>
        <p:nvSpPr>
          <p:cNvPr id="8" name="Шеврон 7"/>
          <p:cNvSpPr/>
          <p:nvPr/>
        </p:nvSpPr>
        <p:spPr>
          <a:xfrm>
            <a:off x="2676830" y="2960568"/>
            <a:ext cx="8922775" cy="804566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системы сбора и обмена информацией о продукции</a:t>
            </a:r>
          </a:p>
        </p:txBody>
      </p:sp>
      <p:sp>
        <p:nvSpPr>
          <p:cNvPr id="10" name="Шеврон 9"/>
          <p:cNvSpPr/>
          <p:nvPr/>
        </p:nvSpPr>
        <p:spPr>
          <a:xfrm>
            <a:off x="2676830" y="5530645"/>
            <a:ext cx="8922775" cy="1047135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Стимулирование и создание условий для перехода отечественных предприятий на международные стандарты </a:t>
            </a:r>
          </a:p>
        </p:txBody>
      </p:sp>
      <p:sp>
        <p:nvSpPr>
          <p:cNvPr id="12" name="Шеврон 11"/>
          <p:cNvSpPr/>
          <p:nvPr/>
        </p:nvSpPr>
        <p:spPr>
          <a:xfrm>
            <a:off x="2632585" y="1895027"/>
            <a:ext cx="8967020" cy="692790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Устранение административных барьеров</a:t>
            </a:r>
          </a:p>
        </p:txBody>
      </p:sp>
      <p:sp>
        <p:nvSpPr>
          <p:cNvPr id="13" name="Шеврон 12"/>
          <p:cNvSpPr/>
          <p:nvPr/>
        </p:nvSpPr>
        <p:spPr>
          <a:xfrm>
            <a:off x="2676830" y="4137885"/>
            <a:ext cx="8922775" cy="883346"/>
          </a:xfrm>
          <a:prstGeom prst="chevron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Гармонизация государственных стандартов с международными требованиями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3240" y="2550805"/>
            <a:ext cx="2381862" cy="187010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4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3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174" y="1283110"/>
            <a:ext cx="11356259" cy="5840361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разработка и принятие технических </a:t>
            </a:r>
            <a:r>
              <a:rPr lang="ru-RU" sz="2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регламентов</a:t>
            </a:r>
          </a:p>
          <a:p>
            <a:r>
              <a:rPr lang="ru-RU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разработка гармонизированных стандартов, служащих в качестве доказательной базы выполнения требований технических </a:t>
            </a:r>
            <a:r>
              <a:rPr lang="ru-RU" sz="2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регламентов</a:t>
            </a:r>
          </a:p>
          <a:p>
            <a:r>
              <a:rPr lang="ru-RU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привлечение международных экспертов </a:t>
            </a:r>
            <a:endParaRPr lang="ru-RU" sz="2600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подготовка и повышение квалификации экспертов-аудиторов международного </a:t>
            </a:r>
            <a:r>
              <a:rPr lang="ru-RU" sz="2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уровня</a:t>
            </a:r>
          </a:p>
          <a:p>
            <a:r>
              <a:rPr lang="ru-RU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широкое освещение в средствах массовой информации идей перехода на международную модель технического регулирования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280218" y="339213"/>
            <a:ext cx="6518787" cy="678426"/>
          </a:xfrm>
          <a:prstGeom prst="homePlat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решения задач</a:t>
            </a:r>
            <a:endParaRPr lang="ru-RU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05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691" y="397592"/>
            <a:ext cx="7042048" cy="45726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64773" y="5338915"/>
            <a:ext cx="8495072" cy="110612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Договор о Евразийском экономическом союзе от 29 мая 2014 года,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вступивший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силу с 1 января 2015 года</a:t>
            </a:r>
          </a:p>
        </p:txBody>
      </p:sp>
    </p:spTree>
    <p:extLst>
      <p:ext uri="{BB962C8B-B14F-4D97-AF65-F5344CB8AC3E}">
        <p14:creationId xmlns:p14="http://schemas.microsoft.com/office/powerpoint/2010/main" val="40258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353047"/>
            <a:ext cx="9905998" cy="1478570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Принципы технического регулирования согласно договору ЕАЭС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954519"/>
            <a:ext cx="10686794" cy="354171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установление обязательных требований к </a:t>
            </a:r>
            <a:r>
              <a:rPr lang="ru-RU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продукции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становление единых обязательных требований в технических регламентах союза или национальных обязательных требований в законодательстве государств-членов к </a:t>
            </a:r>
            <a:r>
              <a:rPr lang="ru-RU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продукции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применение и исполнение технических регламентов союза в государствах-членах без </a:t>
            </a:r>
            <a:r>
              <a:rPr lang="ru-RU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изъятий</a:t>
            </a:r>
          </a:p>
          <a:p>
            <a:r>
              <a:rPr lang="ru-RU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осуществление государственного контроля (надзора) за соблюдением требований технических регламентов союза на основе гармонизации законодательства государств-членов и </a:t>
            </a:r>
            <a:r>
              <a:rPr lang="ru-RU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endParaRPr lang="ru-RU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3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83" y="2211907"/>
            <a:ext cx="6026303" cy="3082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044" y="1939550"/>
            <a:ext cx="4303936" cy="3627477"/>
          </a:xfrm>
          <a:prstGeom prst="rect">
            <a:avLst/>
          </a:prstGeom>
        </p:spPr>
      </p:pic>
      <p:sp>
        <p:nvSpPr>
          <p:cNvPr id="7" name="Пятиугольник 6"/>
          <p:cNvSpPr/>
          <p:nvPr/>
        </p:nvSpPr>
        <p:spPr>
          <a:xfrm>
            <a:off x="168020" y="250722"/>
            <a:ext cx="10731038" cy="1135627"/>
          </a:xfrm>
          <a:prstGeom prst="homePlat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изменения уровня гармонизации технического регулирования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0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7703" y="1814051"/>
            <a:ext cx="9674942" cy="116512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конкурентоспособности продукции на внешнем и внутреннем рынках, развитие экспорта и расширение объемов производства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7704" y="3389668"/>
            <a:ext cx="9674941" cy="133964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производительности эффективности, снижение энергоемкости работы промышленного комплекса республики, улучшение потребительских свойств всех видов продукции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7703" y="5139809"/>
            <a:ext cx="9674942" cy="111350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доказательной базы стандартов к техническим регламентам, переход на международные требования и нормы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427703" y="243346"/>
            <a:ext cx="10633587" cy="1145459"/>
          </a:xfrm>
          <a:prstGeom prst="homePlat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гармонизации и реализации технических регламентов</a:t>
            </a:r>
            <a:endParaRPr lang="ru-RU" sz="3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88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7670" y="2196596"/>
            <a:ext cx="10362329" cy="1478570"/>
          </a:xfrm>
        </p:spPr>
        <p:txBody>
          <a:bodyPr>
            <a:noAutofit/>
          </a:bodyPr>
          <a:lstStyle/>
          <a:p>
            <a:r>
              <a:rPr lang="kk-KZ" sz="6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6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158</TotalTime>
  <Words>391</Words>
  <Application>Microsoft Office PowerPoint</Application>
  <PresentationFormat>Произвольный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Контур</vt:lpstr>
      <vt:lpstr>Развитие и гармонизация государственной системы технического регулирования РК с международными системами</vt:lpstr>
      <vt:lpstr>Техническое регулирование - правовое регулирование отношений в трех областях</vt:lpstr>
      <vt:lpstr>Презентация PowerPoint</vt:lpstr>
      <vt:lpstr>Модель технического регулирования</vt:lpstr>
      <vt:lpstr>Типы моделей технического регулирования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технического регулирования согласно договору ЕАЭС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и гармонизация государственной системы технического регулирования РК с международными системами</dc:title>
  <dc:creator>Пользователь Windows</dc:creator>
  <cp:lastModifiedBy>Анатолий Гольцев</cp:lastModifiedBy>
  <cp:revision>18</cp:revision>
  <dcterms:created xsi:type="dcterms:W3CDTF">2019-04-08T14:46:34Z</dcterms:created>
  <dcterms:modified xsi:type="dcterms:W3CDTF">2019-05-03T10:15:27Z</dcterms:modified>
</cp:coreProperties>
</file>